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65" r:id="rId3"/>
    <p:sldId id="263" r:id="rId4"/>
    <p:sldId id="266" r:id="rId5"/>
    <p:sldId id="267" r:id="rId6"/>
    <p:sldId id="268" r:id="rId7"/>
    <p:sldId id="269" r:id="rId8"/>
    <p:sldId id="270" r:id="rId9"/>
    <p:sldId id="27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69449"/>
  </p:normalViewPr>
  <p:slideViewPr>
    <p:cSldViewPr snapToGrid="0">
      <p:cViewPr varScale="1">
        <p:scale>
          <a:sx n="74" d="100"/>
          <a:sy n="74" d="100"/>
        </p:scale>
        <p:origin x="2016" y="168"/>
      </p:cViewPr>
      <p:guideLst/>
    </p:cSldViewPr>
  </p:slideViewPr>
  <p:notesTextViewPr>
    <p:cViewPr>
      <p:scale>
        <a:sx n="110" d="100"/>
        <a:sy n="11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philiphope/Documents/Documents%20&#8211;%20MacBook%20Air/Health%20Devolution%20Commission/2024%20work%20programme/Survey/Commission%20survey%20analysis%2024.07.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philiphope/Documents/Documents%20&#8211;%20MacBook%20Air/Health%20Devolution%20Commission/2024%20work%20programme/Survey/Commission%20survey%20analysis%2024.07.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philiphope/Documents/Documents%20&#8211;%20MacBook%20Air/Health%20Devolution%20Commission/2024%20work%20programme/Survey/Commission%20survey%20analysis%2024.07.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philiphope/Documents/Documents%20&#8211;%20MacBook%20Air/Health%20Devolution%20Commission/2024%20work%20programme/Survey/Commission%20survey%20analysis%2024.07.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b="1" dirty="0"/>
              <a:t>ICS Aims: order of priority for government action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Sheet1!$B$4</c:f>
              <c:strCache>
                <c:ptCount val="1"/>
                <c:pt idx="0">
                  <c:v>Ist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Sheet1!$C$3:$G$3</c:f>
              <c:strCache>
                <c:ptCount val="5"/>
                <c:pt idx="0">
                  <c:v>Improving the performance of NHS and social care services</c:v>
                </c:pt>
                <c:pt idx="1">
                  <c:v>Improving population health</c:v>
                </c:pt>
                <c:pt idx="2">
                  <c:v>Reducing health inequalities</c:v>
                </c:pt>
                <c:pt idx="3">
                  <c:v>Ensuring a 'health in all policies' approach (e.g., housing)</c:v>
                </c:pt>
                <c:pt idx="4">
                  <c:v>Ensuring an 'economic benefit in health and social care policy' approach</c:v>
                </c:pt>
              </c:strCache>
            </c:strRef>
          </c:cat>
          <c:val>
            <c:numRef>
              <c:f>Sheet1!$C$4:$G$4</c:f>
              <c:numCache>
                <c:formatCode>General</c:formatCode>
                <c:ptCount val="5"/>
                <c:pt idx="0">
                  <c:v>19</c:v>
                </c:pt>
                <c:pt idx="1">
                  <c:v>15</c:v>
                </c:pt>
                <c:pt idx="2">
                  <c:v>19</c:v>
                </c:pt>
                <c:pt idx="3">
                  <c:v>11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56-1A4E-8D68-FE39678EC26A}"/>
            </c:ext>
          </c:extLst>
        </c:ser>
        <c:ser>
          <c:idx val="1"/>
          <c:order val="1"/>
          <c:tx>
            <c:strRef>
              <c:f>Sheet1!$B$5</c:f>
              <c:strCache>
                <c:ptCount val="1"/>
                <c:pt idx="0">
                  <c:v>2nd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Sheet1!$C$3:$G$3</c:f>
              <c:strCache>
                <c:ptCount val="5"/>
                <c:pt idx="0">
                  <c:v>Improving the performance of NHS and social care services</c:v>
                </c:pt>
                <c:pt idx="1">
                  <c:v>Improving population health</c:v>
                </c:pt>
                <c:pt idx="2">
                  <c:v>Reducing health inequalities</c:v>
                </c:pt>
                <c:pt idx="3">
                  <c:v>Ensuring a 'health in all policies' approach (e.g., housing)</c:v>
                </c:pt>
                <c:pt idx="4">
                  <c:v>Ensuring an 'economic benefit in health and social care policy' approach</c:v>
                </c:pt>
              </c:strCache>
            </c:strRef>
          </c:cat>
          <c:val>
            <c:numRef>
              <c:f>Sheet1!$C$5:$G$5</c:f>
              <c:numCache>
                <c:formatCode>General</c:formatCode>
                <c:ptCount val="5"/>
                <c:pt idx="0">
                  <c:v>7</c:v>
                </c:pt>
                <c:pt idx="1">
                  <c:v>11</c:v>
                </c:pt>
                <c:pt idx="2">
                  <c:v>20</c:v>
                </c:pt>
                <c:pt idx="3">
                  <c:v>14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56-1A4E-8D68-FE39678EC26A}"/>
            </c:ext>
          </c:extLst>
        </c:ser>
        <c:ser>
          <c:idx val="2"/>
          <c:order val="2"/>
          <c:tx>
            <c:strRef>
              <c:f>Sheet1!$B$6</c:f>
              <c:strCache>
                <c:ptCount val="1"/>
                <c:pt idx="0">
                  <c:v>Total 1st and 2nd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Sheet1!$C$3:$G$3</c:f>
              <c:strCache>
                <c:ptCount val="5"/>
                <c:pt idx="0">
                  <c:v>Improving the performance of NHS and social care services</c:v>
                </c:pt>
                <c:pt idx="1">
                  <c:v>Improving population health</c:v>
                </c:pt>
                <c:pt idx="2">
                  <c:v>Reducing health inequalities</c:v>
                </c:pt>
                <c:pt idx="3">
                  <c:v>Ensuring a 'health in all policies' approach (e.g., housing)</c:v>
                </c:pt>
                <c:pt idx="4">
                  <c:v>Ensuring an 'economic benefit in health and social care policy' approach</c:v>
                </c:pt>
              </c:strCache>
            </c:strRef>
          </c:cat>
          <c:val>
            <c:numRef>
              <c:f>Sheet1!$C$6:$G$6</c:f>
              <c:numCache>
                <c:formatCode>General</c:formatCode>
                <c:ptCount val="5"/>
                <c:pt idx="0">
                  <c:v>26</c:v>
                </c:pt>
                <c:pt idx="1">
                  <c:v>26</c:v>
                </c:pt>
                <c:pt idx="2">
                  <c:v>39</c:v>
                </c:pt>
                <c:pt idx="3">
                  <c:v>25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56-1A4E-8D68-FE39678EC2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862702144"/>
        <c:axId val="1393415936"/>
      </c:barChart>
      <c:catAx>
        <c:axId val="18627021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93415936"/>
        <c:crosses val="autoZero"/>
        <c:auto val="1"/>
        <c:lblAlgn val="ctr"/>
        <c:lblOffset val="100"/>
        <c:noMultiLvlLbl val="0"/>
      </c:catAx>
      <c:valAx>
        <c:axId val="13934159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62702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b="1" dirty="0"/>
              <a:t>ICS Governance: order of priority for government action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Sheet1!$B$11</c:f>
              <c:strCache>
                <c:ptCount val="1"/>
                <c:pt idx="0">
                  <c:v>1st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Sheet1!$C$10:$G$10</c:f>
              <c:strCache>
                <c:ptCount val="5"/>
                <c:pt idx="0">
                  <c:v>Parity of esteem between primary and secondary care</c:v>
                </c:pt>
                <c:pt idx="1">
                  <c:v>Increasing impact/status of Integrated Care Partnership in ICS</c:v>
                </c:pt>
                <c:pt idx="2">
                  <c:v>Meaningful partnerships with VCFSE</c:v>
                </c:pt>
                <c:pt idx="3">
                  <c:v>Strong voice for those who draw on health servicesand social care support</c:v>
                </c:pt>
                <c:pt idx="4">
                  <c:v>Genuine power-sharing between NHS and Local Government</c:v>
                </c:pt>
              </c:strCache>
            </c:strRef>
          </c:cat>
          <c:val>
            <c:numRef>
              <c:f>Sheet1!$C$11:$G$11</c:f>
              <c:numCache>
                <c:formatCode>General</c:formatCode>
                <c:ptCount val="5"/>
                <c:pt idx="0">
                  <c:v>9</c:v>
                </c:pt>
                <c:pt idx="1">
                  <c:v>10</c:v>
                </c:pt>
                <c:pt idx="2">
                  <c:v>12</c:v>
                </c:pt>
                <c:pt idx="3">
                  <c:v>14</c:v>
                </c:pt>
                <c:pt idx="4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DA-E34B-9AB7-ABFD134159DE}"/>
            </c:ext>
          </c:extLst>
        </c:ser>
        <c:ser>
          <c:idx val="1"/>
          <c:order val="1"/>
          <c:tx>
            <c:strRef>
              <c:f>Sheet1!$B$12</c:f>
              <c:strCache>
                <c:ptCount val="1"/>
                <c:pt idx="0">
                  <c:v>2nd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Sheet1!$C$10:$G$10</c:f>
              <c:strCache>
                <c:ptCount val="5"/>
                <c:pt idx="0">
                  <c:v>Parity of esteem between primary and secondary care</c:v>
                </c:pt>
                <c:pt idx="1">
                  <c:v>Increasing impact/status of Integrated Care Partnership in ICS</c:v>
                </c:pt>
                <c:pt idx="2">
                  <c:v>Meaningful partnerships with VCFSE</c:v>
                </c:pt>
                <c:pt idx="3">
                  <c:v>Strong voice for those who draw on health servicesand social care support</c:v>
                </c:pt>
                <c:pt idx="4">
                  <c:v>Genuine power-sharing between NHS and Local Government</c:v>
                </c:pt>
              </c:strCache>
            </c:strRef>
          </c:cat>
          <c:val>
            <c:numRef>
              <c:f>Sheet1!$C$12:$G$12</c:f>
              <c:numCache>
                <c:formatCode>General</c:formatCode>
                <c:ptCount val="5"/>
                <c:pt idx="0">
                  <c:v>10</c:v>
                </c:pt>
                <c:pt idx="1">
                  <c:v>8</c:v>
                </c:pt>
                <c:pt idx="2">
                  <c:v>15</c:v>
                </c:pt>
                <c:pt idx="3">
                  <c:v>22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DA-E34B-9AB7-ABFD134159DE}"/>
            </c:ext>
          </c:extLst>
        </c:ser>
        <c:ser>
          <c:idx val="2"/>
          <c:order val="2"/>
          <c:tx>
            <c:strRef>
              <c:f>Sheet1!$B$13</c:f>
              <c:strCache>
                <c:ptCount val="1"/>
                <c:pt idx="0">
                  <c:v>Total 1st and 2nd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Sheet1!$C$10:$G$10</c:f>
              <c:strCache>
                <c:ptCount val="5"/>
                <c:pt idx="0">
                  <c:v>Parity of esteem between primary and secondary care</c:v>
                </c:pt>
                <c:pt idx="1">
                  <c:v>Increasing impact/status of Integrated Care Partnership in ICS</c:v>
                </c:pt>
                <c:pt idx="2">
                  <c:v>Meaningful partnerships with VCFSE</c:v>
                </c:pt>
                <c:pt idx="3">
                  <c:v>Strong voice for those who draw on health servicesand social care support</c:v>
                </c:pt>
                <c:pt idx="4">
                  <c:v>Genuine power-sharing between NHS and Local Government</c:v>
                </c:pt>
              </c:strCache>
            </c:strRef>
          </c:cat>
          <c:val>
            <c:numRef>
              <c:f>Sheet1!$C$13:$G$13</c:f>
              <c:numCache>
                <c:formatCode>General</c:formatCode>
                <c:ptCount val="5"/>
                <c:pt idx="0">
                  <c:v>19</c:v>
                </c:pt>
                <c:pt idx="1">
                  <c:v>18</c:v>
                </c:pt>
                <c:pt idx="2">
                  <c:v>27</c:v>
                </c:pt>
                <c:pt idx="3">
                  <c:v>36</c:v>
                </c:pt>
                <c:pt idx="4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0DA-E34B-9AB7-ABFD134159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585055520"/>
        <c:axId val="1585323056"/>
      </c:barChart>
      <c:catAx>
        <c:axId val="15850555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5323056"/>
        <c:crosses val="autoZero"/>
        <c:auto val="1"/>
        <c:lblAlgn val="ctr"/>
        <c:lblOffset val="100"/>
        <c:noMultiLvlLbl val="0"/>
      </c:catAx>
      <c:valAx>
        <c:axId val="15853230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5055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b="1" dirty="0"/>
              <a:t>Priority groups: order of priority for government action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Sheet1!$B$19</c:f>
              <c:strCache>
                <c:ptCount val="1"/>
                <c:pt idx="0">
                  <c:v>1st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Sheet1!$C$18:$G$18</c:f>
              <c:strCache>
                <c:ptCount val="5"/>
                <c:pt idx="0">
                  <c:v>Unpaid carers and volunteers</c:v>
                </c:pt>
                <c:pt idx="1">
                  <c:v>People with mental health needs, learning disabilities/autism</c:v>
                </c:pt>
                <c:pt idx="2">
                  <c:v>Children and young people</c:v>
                </c:pt>
                <c:pt idx="3">
                  <c:v>Older people with frailty</c:v>
                </c:pt>
                <c:pt idx="4">
                  <c:v>Minority ethnic groups and others experiencing health inequalities</c:v>
                </c:pt>
              </c:strCache>
            </c:strRef>
          </c:cat>
          <c:val>
            <c:numRef>
              <c:f>Sheet1!$C$19:$G$19</c:f>
              <c:numCache>
                <c:formatCode>General</c:formatCode>
                <c:ptCount val="5"/>
                <c:pt idx="0">
                  <c:v>13</c:v>
                </c:pt>
                <c:pt idx="1">
                  <c:v>10</c:v>
                </c:pt>
                <c:pt idx="2">
                  <c:v>21</c:v>
                </c:pt>
                <c:pt idx="3">
                  <c:v>8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FC-0543-BC25-6A412B158B8D}"/>
            </c:ext>
          </c:extLst>
        </c:ser>
        <c:ser>
          <c:idx val="1"/>
          <c:order val="1"/>
          <c:tx>
            <c:strRef>
              <c:f>Sheet1!$B$20</c:f>
              <c:strCache>
                <c:ptCount val="1"/>
                <c:pt idx="0">
                  <c:v>2nd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Sheet1!$C$18:$G$18</c:f>
              <c:strCache>
                <c:ptCount val="5"/>
                <c:pt idx="0">
                  <c:v>Unpaid carers and volunteers</c:v>
                </c:pt>
                <c:pt idx="1">
                  <c:v>People with mental health needs, learning disabilities/autism</c:v>
                </c:pt>
                <c:pt idx="2">
                  <c:v>Children and young people</c:v>
                </c:pt>
                <c:pt idx="3">
                  <c:v>Older people with frailty</c:v>
                </c:pt>
                <c:pt idx="4">
                  <c:v>Minority ethnic groups and others experiencing health inequalities</c:v>
                </c:pt>
              </c:strCache>
            </c:strRef>
          </c:cat>
          <c:val>
            <c:numRef>
              <c:f>Sheet1!$C$20:$G$20</c:f>
              <c:numCache>
                <c:formatCode>General</c:formatCode>
                <c:ptCount val="5"/>
                <c:pt idx="0">
                  <c:v>4</c:v>
                </c:pt>
                <c:pt idx="1">
                  <c:v>18</c:v>
                </c:pt>
                <c:pt idx="2">
                  <c:v>14</c:v>
                </c:pt>
                <c:pt idx="3">
                  <c:v>10</c:v>
                </c:pt>
                <c:pt idx="4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FC-0543-BC25-6A412B158B8D}"/>
            </c:ext>
          </c:extLst>
        </c:ser>
        <c:ser>
          <c:idx val="2"/>
          <c:order val="2"/>
          <c:tx>
            <c:strRef>
              <c:f>Sheet1!$B$21</c:f>
              <c:strCache>
                <c:ptCount val="1"/>
                <c:pt idx="0">
                  <c:v>Total 1st and 2nd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Sheet1!$C$18:$G$18</c:f>
              <c:strCache>
                <c:ptCount val="5"/>
                <c:pt idx="0">
                  <c:v>Unpaid carers and volunteers</c:v>
                </c:pt>
                <c:pt idx="1">
                  <c:v>People with mental health needs, learning disabilities/autism</c:v>
                </c:pt>
                <c:pt idx="2">
                  <c:v>Children and young people</c:v>
                </c:pt>
                <c:pt idx="3">
                  <c:v>Older people with frailty</c:v>
                </c:pt>
                <c:pt idx="4">
                  <c:v>Minority ethnic groups and others experiencing health inequalities</c:v>
                </c:pt>
              </c:strCache>
            </c:strRef>
          </c:cat>
          <c:val>
            <c:numRef>
              <c:f>Sheet1!$C$21:$G$21</c:f>
              <c:numCache>
                <c:formatCode>General</c:formatCode>
                <c:ptCount val="5"/>
                <c:pt idx="0">
                  <c:v>17</c:v>
                </c:pt>
                <c:pt idx="1">
                  <c:v>28</c:v>
                </c:pt>
                <c:pt idx="2">
                  <c:v>35</c:v>
                </c:pt>
                <c:pt idx="3">
                  <c:v>18</c:v>
                </c:pt>
                <c:pt idx="4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EFC-0543-BC25-6A412B158B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59031744"/>
        <c:axId val="1526139440"/>
      </c:barChart>
      <c:catAx>
        <c:axId val="19590317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6139440"/>
        <c:crosses val="autoZero"/>
        <c:auto val="1"/>
        <c:lblAlgn val="ctr"/>
        <c:lblOffset val="100"/>
        <c:noMultiLvlLbl val="0"/>
      </c:catAx>
      <c:valAx>
        <c:axId val="15261394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9031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b="1" dirty="0"/>
              <a:t>Delivery models: order of priority for government action</a:t>
            </a:r>
          </a:p>
          <a:p>
            <a:pPr>
              <a:defRPr b="1"/>
            </a:pPr>
            <a:endParaRPr lang="en-GB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Sheet1!$B$27</c:f>
              <c:strCache>
                <c:ptCount val="1"/>
                <c:pt idx="0">
                  <c:v>1st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Sheet1!$C$26:$G$26</c:f>
              <c:strCache>
                <c:ptCount val="5"/>
                <c:pt idx="0">
                  <c:v>Local freedom and flexibility including pooled/aligned budgets</c:v>
                </c:pt>
                <c:pt idx="1">
                  <c:v>ICS provider collaboratives reinforce place-based ways of working</c:v>
                </c:pt>
                <c:pt idx="2">
                  <c:v>Ensuring mature place-based partnerships and neighbourhood networks</c:v>
                </c:pt>
                <c:pt idx="3">
                  <c:v>Shifting resources towards community, primary care, prevention and early intervention</c:v>
                </c:pt>
                <c:pt idx="4">
                  <c:v>Improving the NHS and social care workforce</c:v>
                </c:pt>
              </c:strCache>
            </c:strRef>
          </c:cat>
          <c:val>
            <c:numRef>
              <c:f>Sheet1!$C$27:$G$27</c:f>
              <c:numCache>
                <c:formatCode>General</c:formatCode>
                <c:ptCount val="5"/>
                <c:pt idx="0">
                  <c:v>10</c:v>
                </c:pt>
                <c:pt idx="1">
                  <c:v>3</c:v>
                </c:pt>
                <c:pt idx="2">
                  <c:v>7</c:v>
                </c:pt>
                <c:pt idx="3">
                  <c:v>37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DB-C843-8B1D-379D370B8B7F}"/>
            </c:ext>
          </c:extLst>
        </c:ser>
        <c:ser>
          <c:idx val="1"/>
          <c:order val="1"/>
          <c:tx>
            <c:strRef>
              <c:f>Sheet1!$B$28</c:f>
              <c:strCache>
                <c:ptCount val="1"/>
                <c:pt idx="0">
                  <c:v>2nd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Sheet1!$C$26:$G$26</c:f>
              <c:strCache>
                <c:ptCount val="5"/>
                <c:pt idx="0">
                  <c:v>Local freedom and flexibility including pooled/aligned budgets</c:v>
                </c:pt>
                <c:pt idx="1">
                  <c:v>ICS provider collaboratives reinforce place-based ways of working</c:v>
                </c:pt>
                <c:pt idx="2">
                  <c:v>Ensuring mature place-based partnerships and neighbourhood networks</c:v>
                </c:pt>
                <c:pt idx="3">
                  <c:v>Shifting resources towards community, primary care, prevention and early intervention</c:v>
                </c:pt>
                <c:pt idx="4">
                  <c:v>Improving the NHS and social care workforce</c:v>
                </c:pt>
              </c:strCache>
            </c:strRef>
          </c:cat>
          <c:val>
            <c:numRef>
              <c:f>Sheet1!$C$28:$G$28</c:f>
              <c:numCache>
                <c:formatCode>General</c:formatCode>
                <c:ptCount val="5"/>
                <c:pt idx="0">
                  <c:v>8</c:v>
                </c:pt>
                <c:pt idx="1">
                  <c:v>5</c:v>
                </c:pt>
                <c:pt idx="2">
                  <c:v>18</c:v>
                </c:pt>
                <c:pt idx="3">
                  <c:v>15</c:v>
                </c:pt>
                <c:pt idx="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DB-C843-8B1D-379D370B8B7F}"/>
            </c:ext>
          </c:extLst>
        </c:ser>
        <c:ser>
          <c:idx val="2"/>
          <c:order val="2"/>
          <c:tx>
            <c:strRef>
              <c:f>Sheet1!$B$29</c:f>
              <c:strCache>
                <c:ptCount val="1"/>
                <c:pt idx="0">
                  <c:v>Total 1st and 2nd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Sheet1!$C$26:$G$26</c:f>
              <c:strCache>
                <c:ptCount val="5"/>
                <c:pt idx="0">
                  <c:v>Local freedom and flexibility including pooled/aligned budgets</c:v>
                </c:pt>
                <c:pt idx="1">
                  <c:v>ICS provider collaboratives reinforce place-based ways of working</c:v>
                </c:pt>
                <c:pt idx="2">
                  <c:v>Ensuring mature place-based partnerships and neighbourhood networks</c:v>
                </c:pt>
                <c:pt idx="3">
                  <c:v>Shifting resources towards community, primary care, prevention and early intervention</c:v>
                </c:pt>
                <c:pt idx="4">
                  <c:v>Improving the NHS and social care workforce</c:v>
                </c:pt>
              </c:strCache>
            </c:strRef>
          </c:cat>
          <c:val>
            <c:numRef>
              <c:f>Sheet1!$C$29:$G$29</c:f>
              <c:numCache>
                <c:formatCode>General</c:formatCode>
                <c:ptCount val="5"/>
                <c:pt idx="0">
                  <c:v>18</c:v>
                </c:pt>
                <c:pt idx="1">
                  <c:v>8</c:v>
                </c:pt>
                <c:pt idx="2">
                  <c:v>25</c:v>
                </c:pt>
                <c:pt idx="3">
                  <c:v>52</c:v>
                </c:pt>
                <c:pt idx="4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DB-C843-8B1D-379D370B8B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539284496"/>
        <c:axId val="1538552960"/>
      </c:barChart>
      <c:catAx>
        <c:axId val="15392844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8552960"/>
        <c:crosses val="autoZero"/>
        <c:auto val="1"/>
        <c:lblAlgn val="ctr"/>
        <c:lblOffset val="100"/>
        <c:noMultiLvlLbl val="0"/>
      </c:catAx>
      <c:valAx>
        <c:axId val="15385529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9284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78DE71-67F9-054F-A824-E25DE3E4C7B1}" type="datetimeFigureOut">
              <a:rPr lang="en-US" smtClean="0"/>
              <a:t>7/10/24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9547B-A94B-9546-9E36-EC2C785CA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224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F9547B-A94B-9546-9E36-EC2C785CA88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998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F9547B-A94B-9546-9E36-EC2C785CA88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91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F9547B-A94B-9546-9E36-EC2C785CA88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9752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F9547B-A94B-9546-9E36-EC2C785CA88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2434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F9547B-A94B-9546-9E36-EC2C785CA88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0086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F9547B-A94B-9546-9E36-EC2C785CA88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36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F9547B-A94B-9546-9E36-EC2C785CA88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2170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F9547B-A94B-9546-9E36-EC2C785CA88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222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09381-E06E-B409-BB80-882086E818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3DEADB-2B63-6B79-DD76-BFB7E8A59E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E7E9B8-0859-507A-B189-8D86A40A9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5E0ED-6407-3241-ADFE-F9BE6BFF6D25}" type="datetimeFigureOut">
              <a:rPr lang="en-US" smtClean="0"/>
              <a:t>7/10/24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DA8676-D100-6A32-B983-BC663BF96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F85DF2-8C27-E6A2-9447-D9351ED90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3FAC6-57E4-9B4B-915A-22FC9912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004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8AF23-AA87-63EA-6A1A-588BDD8C5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43C97A-13AB-741D-021B-2ACFC60962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09704D-51EE-0B6D-913D-C57619259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5E0ED-6407-3241-ADFE-F9BE6BFF6D25}" type="datetimeFigureOut">
              <a:rPr lang="en-US" smtClean="0"/>
              <a:t>7/10/24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6836E-6B3E-EFE1-20A0-E6B46E1ED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F13485-D2FF-1BA9-4F5B-8EA42C4CD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3FAC6-57E4-9B4B-915A-22FC9912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313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5A71DE-B81E-F183-0A0D-E7909C653D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4328B5-7F04-8480-F57B-3137506C48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9C76A-ABA8-0350-2F3D-616833CCF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5E0ED-6407-3241-ADFE-F9BE6BFF6D25}" type="datetimeFigureOut">
              <a:rPr lang="en-US" smtClean="0"/>
              <a:t>7/10/24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4CA3B-A357-FA9C-5D35-262FC077B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9C9E15-D892-414D-FF77-DCBF0963B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3FAC6-57E4-9B4B-915A-22FC9912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236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8A901-5229-57E7-DCC0-E6D2F5FD4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D0E6E6-AF52-034C-9C16-1186D560F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A3C64D-D83C-90A5-8162-8A95BCFCE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5E0ED-6407-3241-ADFE-F9BE6BFF6D25}" type="datetimeFigureOut">
              <a:rPr lang="en-US" smtClean="0"/>
              <a:t>7/10/24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CDE2F3-1AFF-E62C-E025-9048C1AAC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80B3A6-5E0D-93DD-2C5F-3E0A58B52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3FAC6-57E4-9B4B-915A-22FC9912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763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12185-00CE-58BD-3E05-F6910A4D8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ED842D-47FF-19CA-33FD-3DE01EF40B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A7B6B8-A958-2DD9-DFC8-38F100480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5E0ED-6407-3241-ADFE-F9BE6BFF6D25}" type="datetimeFigureOut">
              <a:rPr lang="en-US" smtClean="0"/>
              <a:t>7/10/24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49E3D5-0C0B-E381-28F6-C511B22B2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88AEF-8E63-C901-F587-FCE30E1EC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3FAC6-57E4-9B4B-915A-22FC9912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296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7E9B6-D1A3-7BD3-A5B5-933D5A37F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EE21C-2477-4726-2FB2-BAD6B8F662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51A096-E415-2B13-469C-6655FDAEF5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7A2B9-1D62-B932-9BB3-746F28A1D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5E0ED-6407-3241-ADFE-F9BE6BFF6D25}" type="datetimeFigureOut">
              <a:rPr lang="en-US" smtClean="0"/>
              <a:t>7/10/24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01B588-E9BD-6E47-E2B6-FEFC03B9A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347512-D840-3628-D283-DB620AEAE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3FAC6-57E4-9B4B-915A-22FC9912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95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077B7-A45D-1BF9-5A8C-33E9121F3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B0730C-1146-F12A-6BC9-65DD54944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487B61-4453-03E4-0FBD-5E12A2A098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A7EA6-2023-0BD4-0FFD-A313696982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C66BF2-67A1-E6FC-CE8C-B1F19AA79C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67B96F-8519-B482-D01E-F653535F3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5E0ED-6407-3241-ADFE-F9BE6BFF6D25}" type="datetimeFigureOut">
              <a:rPr lang="en-US" smtClean="0"/>
              <a:t>7/10/24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A92017-7F49-4915-1283-B705DFB13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7DFEFF-6ED6-2F8E-911A-696DF3EB2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3FAC6-57E4-9B4B-915A-22FC9912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673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575D2-9577-D0F6-9B6A-937D0A0FA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9FDAFD-E131-AEDC-8F18-D7991F8AE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5E0ED-6407-3241-ADFE-F9BE6BFF6D25}" type="datetimeFigureOut">
              <a:rPr lang="en-US" smtClean="0"/>
              <a:t>7/10/24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F6151C-34D8-AFEB-E59F-38B0AF844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C51A1E-324E-C68C-456E-E0809E718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3FAC6-57E4-9B4B-915A-22FC9912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487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7DCF32-6590-7663-774F-7A2A76CE7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5E0ED-6407-3241-ADFE-F9BE6BFF6D25}" type="datetimeFigureOut">
              <a:rPr lang="en-US" smtClean="0"/>
              <a:t>7/10/24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DB915C-075C-2810-C3FE-1FD38356D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ADDD63-E8DA-8657-DE77-A5219F7FF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3FAC6-57E4-9B4B-915A-22FC9912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70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281C8-7E0C-FB10-9727-7D93AE594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704FC9-B12E-4747-741C-7E19F74432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091B00-2C9C-0D41-44D7-5791F1F204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FA0E17-A453-DEDD-997A-448783928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5E0ED-6407-3241-ADFE-F9BE6BFF6D25}" type="datetimeFigureOut">
              <a:rPr lang="en-US" smtClean="0"/>
              <a:t>7/10/24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7A81DC-16EA-F535-CB9C-4B6041776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D6CDC4-78F8-88F1-1DC0-DB1FD5657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3FAC6-57E4-9B4B-915A-22FC9912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244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AEB74-4DB2-28FB-2AC0-428B99A03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9A6B91-75FB-E418-D62B-4A4B2FDC3C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2D51F3-0518-72E5-ED38-23E7DC4D2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BB754B-25DE-0C48-9BFF-95D2F373B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5E0ED-6407-3241-ADFE-F9BE6BFF6D25}" type="datetimeFigureOut">
              <a:rPr lang="en-US" smtClean="0"/>
              <a:t>7/10/24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13488-E41C-0F59-4D07-ED842D127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A11C38-BF59-B56B-B0C8-3AA0EBCA8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3FAC6-57E4-9B4B-915A-22FC9912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926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D8A55E-BEC4-14A8-F1C5-3D8AF99E5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5A0569-58E2-31B2-3CA0-973C65DC18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13F6AA-BE1F-765D-188F-458E87942B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5E0ED-6407-3241-ADFE-F9BE6BFF6D25}" type="datetimeFigureOut">
              <a:rPr lang="en-US" smtClean="0"/>
              <a:t>7/10/24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9B4B9D-3B5A-B082-AFFB-7D042FA6DC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08D5FB-ADC8-4AE7-92B0-333D14D438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3FAC6-57E4-9B4B-915A-22FC9912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heart shaped flower in a hand&#10;&#10;Description automatically generated with medium confidence">
            <a:extLst>
              <a:ext uri="{FF2B5EF4-FFF2-40B4-BE49-F238E27FC236}">
                <a16:creationId xmlns:a16="http://schemas.microsoft.com/office/drawing/2014/main" id="{ED613FDC-6720-FD8D-4B1C-021EBD33DBEA}"/>
              </a:ext>
            </a:extLst>
          </p:cNvPr>
          <p:cNvPicPr/>
          <p:nvPr/>
        </p:nvPicPr>
        <p:blipFill rotWithShape="1">
          <a:blip r:embed="rId2"/>
          <a:srcRect r="8538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3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194BE8-A7A3-0E12-E2F7-1D50CB949E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3700" dirty="0">
                <a:solidFill>
                  <a:schemeClr val="bg1"/>
                </a:solidFill>
              </a:rPr>
              <a:t>Priorities for the incoming government </a:t>
            </a:r>
            <a:br>
              <a:rPr lang="en-US" sz="3700" dirty="0">
                <a:solidFill>
                  <a:schemeClr val="bg1"/>
                </a:solidFill>
              </a:rPr>
            </a:br>
            <a:r>
              <a:rPr lang="en-US" sz="3700" dirty="0">
                <a:solidFill>
                  <a:schemeClr val="bg1"/>
                </a:solidFill>
              </a:rPr>
              <a:t>for strengthening </a:t>
            </a:r>
            <a:br>
              <a:rPr lang="en-US" sz="3700" dirty="0">
                <a:solidFill>
                  <a:schemeClr val="bg1"/>
                </a:solidFill>
              </a:rPr>
            </a:br>
            <a:r>
              <a:rPr lang="en-US" sz="3700" dirty="0">
                <a:solidFill>
                  <a:schemeClr val="bg1"/>
                </a:solidFill>
              </a:rPr>
              <a:t>Integrated Care Systems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18CAE9-7D5F-F3C9-7C94-6CF2037AF6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en-US" sz="1700">
                <a:solidFill>
                  <a:schemeClr val="bg1"/>
                </a:solidFill>
              </a:rPr>
              <a:t>A survey of 56 stakeholders by the Health Devolution Commission</a:t>
            </a:r>
          </a:p>
          <a:p>
            <a:pPr algn="l"/>
            <a:r>
              <a:rPr lang="en-US" sz="1700">
                <a:solidFill>
                  <a:schemeClr val="bg1"/>
                </a:solidFill>
              </a:rPr>
              <a:t>Phil Hope and Steve Barwick, 10</a:t>
            </a:r>
            <a:r>
              <a:rPr lang="en-US" sz="1700" baseline="30000">
                <a:solidFill>
                  <a:schemeClr val="bg1"/>
                </a:solidFill>
              </a:rPr>
              <a:t>th </a:t>
            </a:r>
            <a:r>
              <a:rPr lang="en-US" sz="1700">
                <a:solidFill>
                  <a:schemeClr val="bg1"/>
                </a:solidFill>
              </a:rPr>
              <a:t>July 2024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4914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Forms response chart. Question title: Please say which sector you are from . Number of responses: 56 responses.">
            <a:extLst>
              <a:ext uri="{FF2B5EF4-FFF2-40B4-BE49-F238E27FC236}">
                <a16:creationId xmlns:a16="http://schemas.microsoft.com/office/drawing/2014/main" id="{AE30158A-2A5C-10FD-988D-6B9FADC5DB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63600"/>
            <a:ext cx="12192000" cy="5129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3685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Forms response chart. Question title: Which region are you from. Number of responses: 56 responses.">
            <a:extLst>
              <a:ext uri="{FF2B5EF4-FFF2-40B4-BE49-F238E27FC236}">
                <a16:creationId xmlns:a16="http://schemas.microsoft.com/office/drawing/2014/main" id="{9A015F0C-0D36-262A-2D6B-C559F1536D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6278"/>
            <a:ext cx="12192000" cy="5129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A642D7-7F1C-6FA4-D5D6-8335BEAC51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98842" y="1941101"/>
            <a:ext cx="2697902" cy="2757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210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AEC982A3-E07D-133E-9F72-A60C739445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4122812"/>
              </p:ext>
            </p:extLst>
          </p:nvPr>
        </p:nvGraphicFramePr>
        <p:xfrm>
          <a:off x="1342663" y="694481"/>
          <a:ext cx="10370917" cy="52549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2397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2924541-8D87-DAAC-845B-6706CCFAE3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99174"/>
              </p:ext>
            </p:extLst>
          </p:nvPr>
        </p:nvGraphicFramePr>
        <p:xfrm>
          <a:off x="902825" y="381965"/>
          <a:ext cx="10880203" cy="6053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7147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D9F0FAC1-6C8E-70E8-245C-5F94E4B97B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6449366"/>
              </p:ext>
            </p:extLst>
          </p:nvPr>
        </p:nvGraphicFramePr>
        <p:xfrm>
          <a:off x="1076446" y="439839"/>
          <a:ext cx="10706582" cy="59493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60776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D16AF148-4D20-73B1-A29B-F7BF319C29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6778835"/>
              </p:ext>
            </p:extLst>
          </p:nvPr>
        </p:nvGraphicFramePr>
        <p:xfrm>
          <a:off x="752354" y="497711"/>
          <a:ext cx="11065398" cy="6018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76446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F44C508-C379-D5E1-0D5B-B641B2DF21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7957808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476483">
                  <a:extLst>
                    <a:ext uri="{9D8B030D-6E8A-4147-A177-3AD203B41FA5}">
                      <a16:colId xmlns:a16="http://schemas.microsoft.com/office/drawing/2014/main" val="765385292"/>
                    </a:ext>
                  </a:extLst>
                </a:gridCol>
                <a:gridCol w="2224730">
                  <a:extLst>
                    <a:ext uri="{9D8B030D-6E8A-4147-A177-3AD203B41FA5}">
                      <a16:colId xmlns:a16="http://schemas.microsoft.com/office/drawing/2014/main" val="929000486"/>
                    </a:ext>
                  </a:extLst>
                </a:gridCol>
                <a:gridCol w="2208725">
                  <a:extLst>
                    <a:ext uri="{9D8B030D-6E8A-4147-A177-3AD203B41FA5}">
                      <a16:colId xmlns:a16="http://schemas.microsoft.com/office/drawing/2014/main" val="2410468138"/>
                    </a:ext>
                  </a:extLst>
                </a:gridCol>
                <a:gridCol w="2224730">
                  <a:extLst>
                    <a:ext uri="{9D8B030D-6E8A-4147-A177-3AD203B41FA5}">
                      <a16:colId xmlns:a16="http://schemas.microsoft.com/office/drawing/2014/main" val="1151520112"/>
                    </a:ext>
                  </a:extLst>
                </a:gridCol>
                <a:gridCol w="1716563">
                  <a:extLst>
                    <a:ext uri="{9D8B030D-6E8A-4147-A177-3AD203B41FA5}">
                      <a16:colId xmlns:a16="http://schemas.microsoft.com/office/drawing/2014/main" val="2742448433"/>
                    </a:ext>
                  </a:extLst>
                </a:gridCol>
                <a:gridCol w="2340769">
                  <a:extLst>
                    <a:ext uri="{9D8B030D-6E8A-4147-A177-3AD203B41FA5}">
                      <a16:colId xmlns:a16="http://schemas.microsoft.com/office/drawing/2014/main" val="1899473507"/>
                    </a:ext>
                  </a:extLst>
                </a:gridCol>
              </a:tblGrid>
              <a:tr h="637432">
                <a:tc>
                  <a:txBody>
                    <a:bodyPr/>
                    <a:lstStyle/>
                    <a:p>
                      <a:pPr algn="ctr" fontAlgn="b"/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1st Priority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2nd Priority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3rd Priority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4th Priority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5th Priority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04718858"/>
                  </a:ext>
                </a:extLst>
              </a:tr>
              <a:tr h="1658818"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u="none" strike="noStrike" dirty="0">
                          <a:effectLst/>
                        </a:rPr>
                        <a:t>Aims</a:t>
                      </a:r>
                      <a:endParaRPr lang="en-GB" sz="1800" b="1" i="0" u="none" strike="noStrike" dirty="0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b="1" u="none" strike="noStrike" dirty="0">
                          <a:effectLst/>
                        </a:rPr>
                        <a:t>Reducing health inequalities </a:t>
                      </a:r>
                      <a:endParaRPr lang="en-GB" sz="1600" b="1" i="0" u="none" strike="noStrike" dirty="0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u="none" strike="noStrike" dirty="0">
                          <a:effectLst/>
                        </a:rPr>
                        <a:t>Improving population health</a:t>
                      </a:r>
                      <a:endParaRPr lang="en-GB" sz="1600" b="0" i="0" u="none" strike="noStrike" dirty="0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u="none" strike="noStrike" dirty="0">
                          <a:effectLst/>
                        </a:rPr>
                        <a:t>Improving the performance of NHS and social care services</a:t>
                      </a:r>
                      <a:endParaRPr lang="en-GB" sz="1600" b="0" i="0" u="none" strike="noStrike" dirty="0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u="none" strike="noStrike" dirty="0">
                          <a:effectLst/>
                        </a:rPr>
                        <a:t>Ensuring a 'health in all policies' approach (e.g., housing)</a:t>
                      </a:r>
                      <a:endParaRPr lang="en-GB" sz="1600" b="0" i="0" u="none" strike="noStrike" dirty="0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u="none" strike="noStrike" dirty="0">
                          <a:effectLst/>
                        </a:rPr>
                        <a:t>Ensuring an 'economic benefit in health and social care policy' approach</a:t>
                      </a:r>
                      <a:endParaRPr lang="en-GB" sz="1600" b="0" i="0" u="none" strike="noStrike" dirty="0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2906381"/>
                  </a:ext>
                </a:extLst>
              </a:tr>
              <a:tr h="1658818"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u="none" strike="noStrike" dirty="0">
                          <a:effectLst/>
                        </a:rPr>
                        <a:t>Governance</a:t>
                      </a:r>
                      <a:endParaRPr lang="en-GB" sz="1800" b="1" i="0" u="none" strike="noStrike" dirty="0">
                        <a:solidFill>
                          <a:srgbClr val="70AD4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b="1" u="none" strike="noStrike" dirty="0">
                          <a:effectLst/>
                        </a:rPr>
                        <a:t>Strong voice for those who draw on health services and social care support </a:t>
                      </a:r>
                      <a:endParaRPr lang="en-GB" sz="16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u="none" strike="noStrike" dirty="0">
                          <a:effectLst/>
                        </a:rPr>
                        <a:t>Meaningful partnerships with VCFSE sector</a:t>
                      </a:r>
                      <a:endParaRPr lang="en-GB" sz="16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u="none" strike="noStrike" dirty="0">
                          <a:effectLst/>
                        </a:rPr>
                        <a:t>Genuine power-sharing between NHS and Local Government</a:t>
                      </a:r>
                      <a:endParaRPr lang="en-GB" sz="16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u="none" strike="noStrike" dirty="0">
                          <a:effectLst/>
                        </a:rPr>
                        <a:t>Increasing impact/status of Integrated Care Partnership in ICS</a:t>
                      </a:r>
                      <a:endParaRPr lang="en-GB" sz="16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u="none" strike="noStrike" dirty="0">
                          <a:effectLst/>
                        </a:rPr>
                        <a:t>Parity of esteem between primary and secondary care</a:t>
                      </a:r>
                      <a:endParaRPr lang="en-GB" sz="16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459221"/>
                  </a:ext>
                </a:extLst>
              </a:tr>
              <a:tr h="1244114"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u="none" strike="noStrike" dirty="0">
                          <a:effectLst/>
                        </a:rPr>
                        <a:t>Priority groups</a:t>
                      </a:r>
                      <a:endParaRPr lang="en-GB" sz="1800" b="1" i="0" u="none" strike="noStrike" dirty="0">
                        <a:solidFill>
                          <a:srgbClr val="ED7D3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b="1" u="none" strike="noStrike" dirty="0">
                          <a:effectLst/>
                        </a:rPr>
                        <a:t>Children and young people </a:t>
                      </a:r>
                      <a:endParaRPr lang="en-GB" sz="1600" b="1" i="0" u="none" strike="noStrike" dirty="0">
                        <a:solidFill>
                          <a:srgbClr val="ED7D3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u="none" strike="noStrike" dirty="0">
                          <a:effectLst/>
                        </a:rPr>
                        <a:t>People with mental health needs, learning disabilities/autism</a:t>
                      </a:r>
                      <a:endParaRPr lang="en-GB" sz="1600" b="0" i="0" u="none" strike="noStrike" dirty="0">
                        <a:solidFill>
                          <a:srgbClr val="ED7D3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u="none" strike="noStrike" dirty="0">
                          <a:effectLst/>
                        </a:rPr>
                        <a:t>Minority ethnic groups and others experiencing health inequalities</a:t>
                      </a:r>
                      <a:endParaRPr lang="en-GB" sz="1600" b="0" i="0" u="none" strike="noStrike" dirty="0">
                        <a:solidFill>
                          <a:srgbClr val="ED7D3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u="none" strike="noStrike" dirty="0">
                          <a:effectLst/>
                        </a:rPr>
                        <a:t>Older people with frailty</a:t>
                      </a:r>
                      <a:endParaRPr lang="en-GB" sz="1600" b="0" i="0" u="none" strike="noStrike" dirty="0">
                        <a:solidFill>
                          <a:srgbClr val="ED7D3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u="none" strike="noStrike" dirty="0">
                          <a:effectLst/>
                        </a:rPr>
                        <a:t>Unpaid carers and volunteers</a:t>
                      </a:r>
                      <a:endParaRPr lang="en-GB" sz="1600" b="0" i="0" u="none" strike="noStrike" dirty="0">
                        <a:solidFill>
                          <a:srgbClr val="ED7D3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61085"/>
                  </a:ext>
                </a:extLst>
              </a:tr>
              <a:tr h="1658818"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u="none" strike="noStrike" dirty="0">
                          <a:effectLst/>
                        </a:rPr>
                        <a:t>Delivery models</a:t>
                      </a:r>
                      <a:endParaRPr lang="en-GB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b="1" u="none" strike="noStrike" dirty="0">
                          <a:effectLst/>
                        </a:rPr>
                        <a:t>Shifting resources towards community, primary care, prevention and early intervention </a:t>
                      </a:r>
                      <a:endParaRPr lang="en-GB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u="none" strike="noStrike" dirty="0">
                          <a:effectLst/>
                        </a:rPr>
                        <a:t>Ensuring mature place-based partnerships and neighbourhood networks</a:t>
                      </a:r>
                      <a:endParaRPr lang="en-GB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u="none" strike="noStrike" dirty="0">
                          <a:effectLst/>
                        </a:rPr>
                        <a:t>Improving the NHS and social care workforce</a:t>
                      </a:r>
                      <a:endParaRPr lang="en-GB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u="none" strike="noStrike" dirty="0">
                          <a:effectLst/>
                        </a:rPr>
                        <a:t>Local freedom and flexibility including pooled/aligned budgets</a:t>
                      </a:r>
                      <a:endParaRPr lang="en-GB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u="none" strike="noStrike" dirty="0">
                          <a:effectLst/>
                        </a:rPr>
                        <a:t>ICS provider collaboratives reinforce place-based ways of working</a:t>
                      </a:r>
                      <a:endParaRPr lang="en-GB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3233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2159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AC1E454-2337-6AAF-F4BC-627A1BDD28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199453"/>
              </p:ext>
            </p:extLst>
          </p:nvPr>
        </p:nvGraphicFramePr>
        <p:xfrm>
          <a:off x="0" y="0"/>
          <a:ext cx="12191999" cy="685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6819">
                  <a:extLst>
                    <a:ext uri="{9D8B030D-6E8A-4147-A177-3AD203B41FA5}">
                      <a16:colId xmlns:a16="http://schemas.microsoft.com/office/drawing/2014/main" val="3468066115"/>
                    </a:ext>
                  </a:extLst>
                </a:gridCol>
                <a:gridCol w="10415180">
                  <a:extLst>
                    <a:ext uri="{9D8B030D-6E8A-4147-A177-3AD203B41FA5}">
                      <a16:colId xmlns:a16="http://schemas.microsoft.com/office/drawing/2014/main" val="809736664"/>
                    </a:ext>
                  </a:extLst>
                </a:gridCol>
              </a:tblGrid>
              <a:tr h="629395">
                <a:tc>
                  <a:txBody>
                    <a:bodyPr/>
                    <a:lstStyle/>
                    <a:p>
                      <a:r>
                        <a:rPr lang="en-US" sz="2400" dirty="0"/>
                        <a:t>Theme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Suggested specific actions by government to strengthen Integrated Care Systems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7463999"/>
                  </a:ext>
                </a:extLst>
              </a:tr>
              <a:tr h="1738708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+mn-lt"/>
                        </a:rPr>
                        <a:t>Resources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+mn-lt"/>
                        </a:rPr>
                        <a:t>Create financial incentives for ICSs to: </a:t>
                      </a:r>
                    </a:p>
                    <a:p>
                      <a:pPr marL="800100" lvl="1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>
                          <a:latin typeface="+mn-lt"/>
                        </a:rPr>
                        <a:t>focus on reducing health inequalities and improving population health</a:t>
                      </a:r>
                    </a:p>
                    <a:p>
                      <a:pPr marL="800100" lvl="1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>
                          <a:latin typeface="+mn-lt"/>
                        </a:rPr>
                        <a:t>shift resources towards community-based services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434183"/>
                  </a:ext>
                </a:extLst>
              </a:tr>
              <a:tr h="965278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+mn-lt"/>
                        </a:rPr>
                        <a:t>Voice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Mandate </a:t>
                      </a:r>
                      <a:r>
                        <a:rPr lang="en-GB" sz="2400" kern="100" dirty="0"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ICSs to involve directly people </a:t>
                      </a:r>
                      <a:r>
                        <a:rPr lang="en-GB" sz="24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with lived experience in service specification and delivery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0769110"/>
                  </a:ext>
                </a:extLst>
              </a:tr>
              <a:tr h="86542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+mn-lt"/>
                        </a:rPr>
                        <a:t>VCFSE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00" dirty="0"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Expect ICSs to recognise and reward the value of working in partnership with the VCFSE sector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942313"/>
                  </a:ext>
                </a:extLst>
              </a:tr>
              <a:tr h="132960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+mn-lt"/>
                        </a:rPr>
                        <a:t>Priority groups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00" dirty="0"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Identify key priority groups and best practice for support by ICSs – children and young people, people with learning disabilities, unpaid carers, and older people with frailty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8318102"/>
                  </a:ext>
                </a:extLst>
              </a:tr>
              <a:tr h="132960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+mn-lt"/>
                        </a:rPr>
                        <a:t>Governance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00" dirty="0"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 not re-organise. Build and strengthen the structures and accountability of the IC boards and partnerships, the place-based partnerships and primary/community care networks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51241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1189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14433</TotalTime>
  <Words>374</Words>
  <Application>Microsoft Macintosh PowerPoint</Application>
  <PresentationFormat>Widescreen</PresentationFormat>
  <Paragraphs>58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Priorities for the incoming government  for strengthening  Integrated Care Systems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Priorities of an incoming government for the development of ICS</dc:title>
  <dc:creator>Philip Hope</dc:creator>
  <cp:lastModifiedBy>Steve Barwick (Birmingham Business School)</cp:lastModifiedBy>
  <cp:revision>15</cp:revision>
  <dcterms:created xsi:type="dcterms:W3CDTF">2024-06-17T14:52:05Z</dcterms:created>
  <dcterms:modified xsi:type="dcterms:W3CDTF">2024-07-10T10:36:00Z</dcterms:modified>
</cp:coreProperties>
</file>